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2" r:id="rId6"/>
    <p:sldId id="259" r:id="rId7"/>
    <p:sldId id="260" r:id="rId8"/>
    <p:sldId id="263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00FF"/>
    <a:srgbClr val="9966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8E3C-2170-4B7F-872B-A462C48DA26D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D8A12-16F1-428A-8C13-68166DF59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1905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SERVICE LEARNING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8305800" cy="2438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Designing and Implementing Your Capstone Service Project</a:t>
            </a:r>
            <a:endParaRPr lang="en-US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9050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TYPES OF </a:t>
            </a:r>
            <a:br>
              <a:rPr lang="en-US" sz="6000" b="1" dirty="0" smtClean="0"/>
            </a:br>
            <a:r>
              <a:rPr lang="en-US" sz="6000" b="1" dirty="0" smtClean="0"/>
              <a:t>SERVICE LEARNING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743200"/>
            <a:ext cx="6477000" cy="33829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Direct Service</a:t>
            </a:r>
          </a:p>
          <a:p>
            <a:r>
              <a:rPr lang="en-US" sz="4800" b="1" dirty="0" smtClean="0">
                <a:solidFill>
                  <a:srgbClr val="7030A0"/>
                </a:solidFill>
              </a:rPr>
              <a:t>Indirect Service</a:t>
            </a:r>
          </a:p>
          <a:p>
            <a:r>
              <a:rPr lang="en-US" sz="4800" b="1" dirty="0" smtClean="0">
                <a:solidFill>
                  <a:srgbClr val="7030A0"/>
                </a:solidFill>
              </a:rPr>
              <a:t>Advocacy</a:t>
            </a:r>
            <a:endParaRPr lang="en-US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011362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JEWISH PERSPECTIVES ON SERVICE/VOLUNTEERING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Tikkun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Olam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Tzedakah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</a:rPr>
              <a:t>Mitzvot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Relevant Texts/Teachings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RESOURCES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8080"/>
                </a:solidFill>
              </a:rPr>
              <a:t>Online Links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Agency Websites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Service Learning Binder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Guest Speakers</a:t>
            </a:r>
          </a:p>
          <a:p>
            <a:r>
              <a:rPr lang="en-US" sz="4800" b="1" dirty="0" smtClean="0">
                <a:solidFill>
                  <a:srgbClr val="008080"/>
                </a:solidFill>
              </a:rPr>
              <a:t>Parents and Teachers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8610600" cy="8382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ADDITIONAL RESOURCES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3124201"/>
            <a:ext cx="5486400" cy="1752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FF"/>
                </a:solidFill>
              </a:rPr>
              <a:t>Each Other!!!</a:t>
            </a:r>
            <a:endParaRPr lang="en-US" sz="48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PROJECT INSPIRATION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05000"/>
            <a:ext cx="7239000" cy="42211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Your Own Passions</a:t>
            </a:r>
          </a:p>
          <a:p>
            <a:r>
              <a:rPr lang="en-US" sz="4800" b="1" dirty="0" smtClean="0">
                <a:solidFill>
                  <a:srgbClr val="00B050"/>
                </a:solidFill>
              </a:rPr>
              <a:t>Past </a:t>
            </a:r>
            <a:r>
              <a:rPr lang="en-US" sz="4800" b="1" dirty="0" smtClean="0">
                <a:solidFill>
                  <a:srgbClr val="00B050"/>
                </a:solidFill>
              </a:rPr>
              <a:t>Student </a:t>
            </a:r>
            <a:r>
              <a:rPr lang="en-US" sz="4800" b="1" dirty="0">
                <a:solidFill>
                  <a:srgbClr val="00B050"/>
                </a:solidFill>
              </a:rPr>
              <a:t>P</a:t>
            </a:r>
            <a:r>
              <a:rPr lang="en-US" sz="4800" b="1" dirty="0" smtClean="0">
                <a:solidFill>
                  <a:srgbClr val="00B050"/>
                </a:solidFill>
              </a:rPr>
              <a:t>rojects</a:t>
            </a:r>
          </a:p>
          <a:p>
            <a:r>
              <a:rPr lang="en-US" sz="4800" b="1" dirty="0" smtClean="0">
                <a:solidFill>
                  <a:srgbClr val="00B050"/>
                </a:solidFill>
              </a:rPr>
              <a:t>Teen Heroes</a:t>
            </a:r>
          </a:p>
          <a:p>
            <a:r>
              <a:rPr lang="en-US" sz="4800" b="1" dirty="0" smtClean="0">
                <a:solidFill>
                  <a:srgbClr val="00B050"/>
                </a:solidFill>
              </a:rPr>
              <a:t>Media</a:t>
            </a:r>
            <a:endParaRPr lang="en-US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THREE </a:t>
            </a:r>
            <a:r>
              <a:rPr lang="en-US" sz="6000" b="1" u="sng" dirty="0" smtClean="0"/>
              <a:t>MOST</a:t>
            </a:r>
            <a:r>
              <a:rPr lang="en-US" sz="6000" b="1" dirty="0" smtClean="0"/>
              <a:t> IMPORTANT REQUIREMENTS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048000"/>
            <a:ext cx="6553200" cy="2133599"/>
          </a:xfrm>
        </p:spPr>
        <p:txBody>
          <a:bodyPr>
            <a:normAutofit fontScale="92500" lnSpcReduction="20000"/>
          </a:bodyPr>
          <a:lstStyle/>
          <a:p>
            <a:r>
              <a:rPr lang="en-US" sz="4800" b="1" dirty="0" smtClean="0">
                <a:solidFill>
                  <a:srgbClr val="FFC000"/>
                </a:solidFill>
              </a:rPr>
              <a:t>Meaningful to You!!!</a:t>
            </a:r>
          </a:p>
          <a:p>
            <a:r>
              <a:rPr lang="en-US" sz="4800" b="1" dirty="0" smtClean="0">
                <a:solidFill>
                  <a:srgbClr val="FFC000"/>
                </a:solidFill>
              </a:rPr>
              <a:t>Challenging!!!!</a:t>
            </a:r>
          </a:p>
          <a:p>
            <a:r>
              <a:rPr lang="en-US" sz="4800" b="1" dirty="0" smtClean="0">
                <a:solidFill>
                  <a:srgbClr val="FFC000"/>
                </a:solidFill>
              </a:rPr>
              <a:t>Doable!!!</a:t>
            </a:r>
            <a:endParaRPr lang="en-US" sz="4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763000" cy="1295400"/>
          </a:xfrm>
        </p:spPr>
        <p:txBody>
          <a:bodyPr>
            <a:noAutofit/>
          </a:bodyPr>
          <a:lstStyle/>
          <a:p>
            <a:r>
              <a:rPr lang="en-US" sz="5800" b="1" dirty="0" smtClean="0"/>
              <a:t>CAPSTONE REQUIREMENTS</a:t>
            </a:r>
            <a:endParaRPr lang="en-US" sz="5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86000"/>
            <a:ext cx="7924800" cy="384016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Service Project </a:t>
            </a:r>
            <a:r>
              <a:rPr lang="en-US" sz="4800" dirty="0" smtClean="0">
                <a:solidFill>
                  <a:srgbClr val="FF0000"/>
                </a:solidFill>
              </a:rPr>
              <a:t>(Ms. C-R)</a:t>
            </a:r>
          </a:p>
          <a:p>
            <a:r>
              <a:rPr lang="en-US" sz="4800" b="1" dirty="0" smtClean="0">
                <a:solidFill>
                  <a:srgbClr val="FF0000"/>
                </a:solidFill>
              </a:rPr>
              <a:t>Research Paper </a:t>
            </a:r>
            <a:r>
              <a:rPr lang="en-US" sz="4800" dirty="0" smtClean="0">
                <a:solidFill>
                  <a:srgbClr val="FF0000"/>
                </a:solidFill>
              </a:rPr>
              <a:t>(Ms. Brewer)</a:t>
            </a:r>
          </a:p>
          <a:p>
            <a:r>
              <a:rPr lang="en-US" sz="4800" b="1" dirty="0" err="1" smtClean="0">
                <a:solidFill>
                  <a:srgbClr val="FF0000"/>
                </a:solidFill>
              </a:rPr>
              <a:t>Drash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(Mr. Blumberg)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CLASS REQUIREMENTS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Class Participation (Discussions/Activities)</a:t>
            </a:r>
          </a:p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Teen Hero research &amp; write-up</a:t>
            </a:r>
          </a:p>
          <a:p>
            <a:r>
              <a:rPr lang="en-US" sz="3000" b="1" dirty="0" smtClean="0">
                <a:solidFill>
                  <a:srgbClr val="0070C0"/>
                </a:solidFill>
              </a:rPr>
              <a:t>Blogging (at least </a:t>
            </a:r>
            <a:r>
              <a:rPr lang="en-US" sz="3000" b="1" dirty="0" smtClean="0">
                <a:solidFill>
                  <a:srgbClr val="0070C0"/>
                </a:solidFill>
              </a:rPr>
              <a:t>three </a:t>
            </a:r>
            <a:r>
              <a:rPr lang="en-US" sz="3000" b="1" smtClean="0">
                <a:solidFill>
                  <a:srgbClr val="0070C0"/>
                </a:solidFill>
              </a:rPr>
              <a:t>times </a:t>
            </a:r>
            <a:r>
              <a:rPr lang="en-US" sz="3000" b="1" smtClean="0">
                <a:solidFill>
                  <a:srgbClr val="0070C0"/>
                </a:solidFill>
              </a:rPr>
              <a:t>this</a:t>
            </a:r>
            <a:r>
              <a:rPr lang="en-US" sz="3000" b="1" smtClean="0">
                <a:solidFill>
                  <a:srgbClr val="0070C0"/>
                </a:solidFill>
              </a:rPr>
              <a:t> </a:t>
            </a:r>
            <a:r>
              <a:rPr lang="en-US" sz="3000" b="1" dirty="0" smtClean="0">
                <a:solidFill>
                  <a:srgbClr val="0070C0"/>
                </a:solidFill>
              </a:rPr>
              <a:t>quarter)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Informal Proposal </a:t>
            </a:r>
          </a:p>
          <a:p>
            <a:r>
              <a:rPr lang="en-US" sz="3000" b="1" dirty="0" smtClean="0">
                <a:solidFill>
                  <a:srgbClr val="7030A0"/>
                </a:solidFill>
              </a:rPr>
              <a:t>Action Plan</a:t>
            </a:r>
          </a:p>
          <a:p>
            <a:pPr>
              <a:buNone/>
            </a:pPr>
            <a:r>
              <a:rPr lang="en-US" sz="3000" b="1" dirty="0" smtClean="0"/>
              <a:t>--------------------------------------------------------------------</a:t>
            </a:r>
          </a:p>
          <a:p>
            <a:r>
              <a:rPr lang="en-US" sz="3000" b="1" dirty="0" smtClean="0">
                <a:solidFill>
                  <a:srgbClr val="008080"/>
                </a:solidFill>
              </a:rPr>
              <a:t>Project Follow-Up (at least once each quarter)</a:t>
            </a:r>
          </a:p>
          <a:p>
            <a:r>
              <a:rPr lang="en-US" sz="3000" b="1" dirty="0" smtClean="0">
                <a:solidFill>
                  <a:srgbClr val="FF00FF"/>
                </a:solidFill>
              </a:rPr>
              <a:t>Project Completion</a:t>
            </a:r>
          </a:p>
          <a:p>
            <a:r>
              <a:rPr lang="en-US" sz="3000" b="1" dirty="0" smtClean="0">
                <a:solidFill>
                  <a:srgbClr val="FFC000"/>
                </a:solidFill>
              </a:rPr>
              <a:t>Post-Project Reflection</a:t>
            </a:r>
            <a:endParaRPr lang="en-US" sz="3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128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SERVICE LEARNING</vt:lpstr>
      <vt:lpstr>TYPES OF  SERVICE LEARNING</vt:lpstr>
      <vt:lpstr>JEWISH PERSPECTIVES ON SERVICE/VOLUNTEERING</vt:lpstr>
      <vt:lpstr>RESOURCES</vt:lpstr>
      <vt:lpstr>ADDITIONAL RESOURCES</vt:lpstr>
      <vt:lpstr>PROJECT INSPIRATION</vt:lpstr>
      <vt:lpstr>THREE MOST IMPORTANT REQUIREMENTS</vt:lpstr>
      <vt:lpstr>CAPSTONE REQUIREMENTS</vt:lpstr>
      <vt:lpstr>CLASS REQUIREMENTS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LEARNING</dc:title>
  <dc:creator>rozansky</dc:creator>
  <cp:lastModifiedBy>rozansky</cp:lastModifiedBy>
  <cp:revision>6</cp:revision>
  <dcterms:created xsi:type="dcterms:W3CDTF">2014-09-02T03:48:54Z</dcterms:created>
  <dcterms:modified xsi:type="dcterms:W3CDTF">2015-09-01T03:13:29Z</dcterms:modified>
</cp:coreProperties>
</file>