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62" r:id="rId6"/>
    <p:sldId id="259" r:id="rId7"/>
    <p:sldId id="260" r:id="rId8"/>
    <p:sldId id="263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FF00FF"/>
    <a:srgbClr val="996633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8" y="-7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8E3C-2170-4B7F-872B-A462C48DA26D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D8A12-16F1-428A-8C13-68166DF59F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8E3C-2170-4B7F-872B-A462C48DA26D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D8A12-16F1-428A-8C13-68166DF59F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8E3C-2170-4B7F-872B-A462C48DA26D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D8A12-16F1-428A-8C13-68166DF59F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8E3C-2170-4B7F-872B-A462C48DA26D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D8A12-16F1-428A-8C13-68166DF59F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8E3C-2170-4B7F-872B-A462C48DA26D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D8A12-16F1-428A-8C13-68166DF59F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8E3C-2170-4B7F-872B-A462C48DA26D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D8A12-16F1-428A-8C13-68166DF59F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8E3C-2170-4B7F-872B-A462C48DA26D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D8A12-16F1-428A-8C13-68166DF59F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8E3C-2170-4B7F-872B-A462C48DA26D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D8A12-16F1-428A-8C13-68166DF59F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8E3C-2170-4B7F-872B-A462C48DA26D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D8A12-16F1-428A-8C13-68166DF59F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8E3C-2170-4B7F-872B-A462C48DA26D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D8A12-16F1-428A-8C13-68166DF59F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8E3C-2170-4B7F-872B-A462C48DA26D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D8A12-16F1-428A-8C13-68166DF59F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E8E3C-2170-4B7F-872B-A462C48DA26D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D8A12-16F1-428A-8C13-68166DF59F9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1"/>
            <a:ext cx="7772400" cy="1905000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SERVICE LEARNING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200400"/>
            <a:ext cx="8305800" cy="24384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0070C0"/>
                </a:solidFill>
              </a:rPr>
              <a:t>Designing and Implementing Your Capstone Service Project</a:t>
            </a:r>
            <a:endParaRPr lang="en-US" sz="4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905000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TYPES OF </a:t>
            </a:r>
            <a:br>
              <a:rPr lang="en-US" sz="6000" b="1" dirty="0" smtClean="0"/>
            </a:br>
            <a:r>
              <a:rPr lang="en-US" sz="6000" b="1" dirty="0" smtClean="0"/>
              <a:t>SERVICE LEARNING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2743200"/>
            <a:ext cx="6477000" cy="3382963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7030A0"/>
                </a:solidFill>
              </a:rPr>
              <a:t>Direct Service</a:t>
            </a:r>
          </a:p>
          <a:p>
            <a:r>
              <a:rPr lang="en-US" sz="4800" b="1" dirty="0" smtClean="0">
                <a:solidFill>
                  <a:srgbClr val="7030A0"/>
                </a:solidFill>
              </a:rPr>
              <a:t>Indirect Service</a:t>
            </a:r>
          </a:p>
          <a:p>
            <a:r>
              <a:rPr lang="en-US" sz="4800" b="1" dirty="0" smtClean="0">
                <a:solidFill>
                  <a:srgbClr val="7030A0"/>
                </a:solidFill>
              </a:rPr>
              <a:t>Advocacy</a:t>
            </a:r>
            <a:endParaRPr lang="en-US" sz="4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2011362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JEWISH PERSPECTIVES ON SERVICE/VOLUNTEERING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611563"/>
          </a:xfrm>
        </p:spPr>
        <p:txBody>
          <a:bodyPr>
            <a:normAutofit/>
          </a:bodyPr>
          <a:lstStyle/>
          <a:p>
            <a:r>
              <a:rPr lang="en-US" sz="4800" b="1" dirty="0" err="1" smtClean="0">
                <a:solidFill>
                  <a:schemeClr val="accent6">
                    <a:lumMod val="75000"/>
                  </a:schemeClr>
                </a:solidFill>
              </a:rPr>
              <a:t>Tikkun</a:t>
            </a:r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4800" b="1" dirty="0" err="1" smtClean="0">
                <a:solidFill>
                  <a:schemeClr val="accent6">
                    <a:lumMod val="75000"/>
                  </a:schemeClr>
                </a:solidFill>
              </a:rPr>
              <a:t>Olam</a:t>
            </a:r>
            <a:endParaRPr lang="en-US" sz="4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4800" b="1" dirty="0" err="1" smtClean="0">
                <a:solidFill>
                  <a:schemeClr val="accent6">
                    <a:lumMod val="75000"/>
                  </a:schemeClr>
                </a:solidFill>
              </a:rPr>
              <a:t>Tzedakah</a:t>
            </a:r>
            <a:endParaRPr lang="en-US" sz="4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4800" b="1" dirty="0" err="1" smtClean="0">
                <a:solidFill>
                  <a:schemeClr val="accent6">
                    <a:lumMod val="75000"/>
                  </a:schemeClr>
                </a:solidFill>
              </a:rPr>
              <a:t>Mitzvot</a:t>
            </a:r>
            <a:endParaRPr lang="en-US" sz="4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</a:rPr>
              <a:t>Relevant Texts/Teachings</a:t>
            </a:r>
            <a:endParaRPr lang="en-US" sz="48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RESOURCES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76400"/>
            <a:ext cx="7696200" cy="4449763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008080"/>
                </a:solidFill>
              </a:rPr>
              <a:t>Online Links</a:t>
            </a:r>
          </a:p>
          <a:p>
            <a:r>
              <a:rPr lang="en-US" sz="4800" b="1" dirty="0" smtClean="0">
                <a:solidFill>
                  <a:srgbClr val="008080"/>
                </a:solidFill>
              </a:rPr>
              <a:t>Agency Websites</a:t>
            </a:r>
          </a:p>
          <a:p>
            <a:r>
              <a:rPr lang="en-US" sz="4800" b="1" dirty="0" smtClean="0">
                <a:solidFill>
                  <a:srgbClr val="008080"/>
                </a:solidFill>
              </a:rPr>
              <a:t>Service Learning Binder</a:t>
            </a:r>
          </a:p>
          <a:p>
            <a:r>
              <a:rPr lang="en-US" sz="4800" b="1" dirty="0" smtClean="0">
                <a:solidFill>
                  <a:srgbClr val="008080"/>
                </a:solidFill>
              </a:rPr>
              <a:t>Guest Speakers</a:t>
            </a:r>
          </a:p>
          <a:p>
            <a:r>
              <a:rPr lang="en-US" sz="4800" b="1" dirty="0" smtClean="0">
                <a:solidFill>
                  <a:srgbClr val="008080"/>
                </a:solidFill>
              </a:rPr>
              <a:t>Parents and Teachers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0"/>
            <a:ext cx="8610600" cy="838200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ADDITIONAL RESOURCES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3124201"/>
            <a:ext cx="5486400" cy="17526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00FF"/>
                </a:solidFill>
              </a:rPr>
              <a:t>Each Other!!!</a:t>
            </a:r>
            <a:endParaRPr lang="en-US" sz="4800" b="1" dirty="0">
              <a:solidFill>
                <a:srgbClr val="FF00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PROJECT INSPIRATION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667000"/>
            <a:ext cx="7239000" cy="3459163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00B050"/>
                </a:solidFill>
              </a:rPr>
              <a:t>Past Student </a:t>
            </a:r>
            <a:r>
              <a:rPr lang="en-US" sz="4800" b="1" dirty="0">
                <a:solidFill>
                  <a:srgbClr val="00B050"/>
                </a:solidFill>
              </a:rPr>
              <a:t>P</a:t>
            </a:r>
            <a:r>
              <a:rPr lang="en-US" sz="4800" b="1" dirty="0" smtClean="0">
                <a:solidFill>
                  <a:srgbClr val="00B050"/>
                </a:solidFill>
              </a:rPr>
              <a:t>rojects</a:t>
            </a:r>
          </a:p>
          <a:p>
            <a:r>
              <a:rPr lang="en-US" sz="4800" b="1" dirty="0" smtClean="0">
                <a:solidFill>
                  <a:srgbClr val="00B050"/>
                </a:solidFill>
              </a:rPr>
              <a:t>Teen Heroes</a:t>
            </a:r>
          </a:p>
          <a:p>
            <a:r>
              <a:rPr lang="en-US" sz="4800" b="1" dirty="0" smtClean="0">
                <a:solidFill>
                  <a:srgbClr val="00B050"/>
                </a:solidFill>
              </a:rPr>
              <a:t>Media</a:t>
            </a:r>
            <a:endParaRPr lang="en-US" sz="4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/>
              <a:t>THREE </a:t>
            </a:r>
            <a:r>
              <a:rPr lang="en-US" sz="6000" b="1" u="sng" dirty="0" smtClean="0"/>
              <a:t>MOST</a:t>
            </a:r>
            <a:r>
              <a:rPr lang="en-US" sz="6000" b="1" dirty="0" smtClean="0"/>
              <a:t> IMPORTANT REQUIREMENTS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3048000"/>
            <a:ext cx="6553200" cy="2133599"/>
          </a:xfrm>
        </p:spPr>
        <p:txBody>
          <a:bodyPr>
            <a:normAutofit fontScale="92500" lnSpcReduction="20000"/>
          </a:bodyPr>
          <a:lstStyle/>
          <a:p>
            <a:r>
              <a:rPr lang="en-US" sz="4800" b="1" dirty="0" smtClean="0">
                <a:solidFill>
                  <a:srgbClr val="FFC000"/>
                </a:solidFill>
              </a:rPr>
              <a:t>Meaningful to You!!!</a:t>
            </a:r>
          </a:p>
          <a:p>
            <a:r>
              <a:rPr lang="en-US" sz="4800" b="1" dirty="0" smtClean="0">
                <a:solidFill>
                  <a:srgbClr val="FFC000"/>
                </a:solidFill>
              </a:rPr>
              <a:t>Challenging!!!!</a:t>
            </a:r>
          </a:p>
          <a:p>
            <a:r>
              <a:rPr lang="en-US" sz="4800" b="1" dirty="0" smtClean="0">
                <a:solidFill>
                  <a:srgbClr val="FFC000"/>
                </a:solidFill>
              </a:rPr>
              <a:t>Doable!!!</a:t>
            </a:r>
            <a:endParaRPr lang="en-US" sz="48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763000" cy="1295400"/>
          </a:xfrm>
        </p:spPr>
        <p:txBody>
          <a:bodyPr>
            <a:noAutofit/>
          </a:bodyPr>
          <a:lstStyle/>
          <a:p>
            <a:r>
              <a:rPr lang="en-US" sz="5800" b="1" dirty="0" smtClean="0"/>
              <a:t>CAPSTONE REQUIREMENTS</a:t>
            </a:r>
            <a:endParaRPr lang="en-US" sz="5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286000"/>
            <a:ext cx="7924800" cy="3840163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Service Project </a:t>
            </a:r>
            <a:r>
              <a:rPr lang="en-US" sz="4800" dirty="0" smtClean="0">
                <a:solidFill>
                  <a:srgbClr val="FF0000"/>
                </a:solidFill>
              </a:rPr>
              <a:t>(Ms. C-R)</a:t>
            </a:r>
          </a:p>
          <a:p>
            <a:r>
              <a:rPr lang="en-US" sz="4800" b="1" dirty="0" smtClean="0">
                <a:solidFill>
                  <a:srgbClr val="FF0000"/>
                </a:solidFill>
              </a:rPr>
              <a:t>Research Paper </a:t>
            </a:r>
            <a:r>
              <a:rPr lang="en-US" sz="4800" dirty="0" smtClean="0">
                <a:solidFill>
                  <a:srgbClr val="FF0000"/>
                </a:solidFill>
              </a:rPr>
              <a:t>(Ms. Brewer)</a:t>
            </a:r>
          </a:p>
          <a:p>
            <a:r>
              <a:rPr lang="en-US" sz="4800" b="1" dirty="0" err="1" smtClean="0">
                <a:solidFill>
                  <a:srgbClr val="FF0000"/>
                </a:solidFill>
              </a:rPr>
              <a:t>Drash</a:t>
            </a:r>
            <a:r>
              <a:rPr lang="en-US" sz="4800" b="1" dirty="0" smtClean="0">
                <a:solidFill>
                  <a:srgbClr val="FF0000"/>
                </a:solidFill>
              </a:rPr>
              <a:t> </a:t>
            </a:r>
            <a:r>
              <a:rPr lang="en-US" sz="4800" dirty="0" smtClean="0">
                <a:solidFill>
                  <a:srgbClr val="FF0000"/>
                </a:solidFill>
              </a:rPr>
              <a:t>(Mr. Blumberg)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CLASS REQUIREMENTS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rgbClr val="00B050"/>
                </a:solidFill>
              </a:rPr>
              <a:t>Class Participation (Discussions/Activities)</a:t>
            </a:r>
          </a:p>
          <a:p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Teen Hero research &amp; write-up</a:t>
            </a:r>
          </a:p>
          <a:p>
            <a:r>
              <a:rPr lang="en-US" sz="3000" b="1" dirty="0" smtClean="0">
                <a:solidFill>
                  <a:srgbClr val="0070C0"/>
                </a:solidFill>
              </a:rPr>
              <a:t>Blogging (at least two times each quarter)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Informal Proposal </a:t>
            </a:r>
          </a:p>
          <a:p>
            <a:r>
              <a:rPr lang="en-US" sz="3000" b="1" dirty="0" smtClean="0">
                <a:solidFill>
                  <a:srgbClr val="7030A0"/>
                </a:solidFill>
              </a:rPr>
              <a:t>Action Plan</a:t>
            </a:r>
          </a:p>
          <a:p>
            <a:pPr>
              <a:buNone/>
            </a:pPr>
            <a:r>
              <a:rPr lang="en-US" sz="3000" b="1" dirty="0" smtClean="0"/>
              <a:t>--------------------------------------------------------------------</a:t>
            </a:r>
          </a:p>
          <a:p>
            <a:r>
              <a:rPr lang="en-US" sz="3000" b="1" dirty="0" smtClean="0">
                <a:solidFill>
                  <a:srgbClr val="008080"/>
                </a:solidFill>
              </a:rPr>
              <a:t>Project Follow-Up (at least once each quarter)</a:t>
            </a:r>
          </a:p>
          <a:p>
            <a:r>
              <a:rPr lang="en-US" sz="3000" b="1" dirty="0" smtClean="0">
                <a:solidFill>
                  <a:srgbClr val="FF00FF"/>
                </a:solidFill>
              </a:rPr>
              <a:t>Project Completion</a:t>
            </a:r>
          </a:p>
          <a:p>
            <a:r>
              <a:rPr lang="en-US" sz="3000" b="1" dirty="0" smtClean="0">
                <a:solidFill>
                  <a:srgbClr val="FFC000"/>
                </a:solidFill>
              </a:rPr>
              <a:t>Post-Project Reflection</a:t>
            </a:r>
            <a:endParaRPr lang="en-US" sz="3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125</Words>
  <Application>Microsoft Office PowerPoint</Application>
  <PresentationFormat>On-screen Show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SERVICE LEARNING</vt:lpstr>
      <vt:lpstr>TYPES OF  SERVICE LEARNING</vt:lpstr>
      <vt:lpstr>JEWISH PERSPECTIVES ON SERVICE/VOLUNTEERING</vt:lpstr>
      <vt:lpstr>RESOURCES</vt:lpstr>
      <vt:lpstr>ADDITIONAL RESOURCES</vt:lpstr>
      <vt:lpstr>PROJECT INSPIRATION</vt:lpstr>
      <vt:lpstr>THREE MOST IMPORTANT REQUIREMENTS</vt:lpstr>
      <vt:lpstr>CAPSTONE REQUIREMENTS</vt:lpstr>
      <vt:lpstr>CLASS REQUIREMENTS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SERVICE LEARNING</dc:title>
  <dc:creator>rozansky</dc:creator>
  <cp:lastModifiedBy>rozansky</cp:lastModifiedBy>
  <cp:revision>5</cp:revision>
  <dcterms:created xsi:type="dcterms:W3CDTF">2014-09-02T03:48:54Z</dcterms:created>
  <dcterms:modified xsi:type="dcterms:W3CDTF">2014-09-02T04:36:24Z</dcterms:modified>
</cp:coreProperties>
</file>