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4"/>
  </p:notesMasterIdLst>
  <p:sldIdLst>
    <p:sldId id="258" r:id="rId2"/>
    <p:sldId id="259" r:id="rId3"/>
    <p:sldId id="26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550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6980940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/>
              <a:t>Clicking on the picture will bring up a link for The Hunger Games. Click on the ‘Hunger Games movie trailer #2 (the one with the guards) Since this is a dystopian novel that most kids will know of, it would be a great point of reference for the characteristics of society.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/>
              <a:t>Clicking on the picture will bring up the link for a trailer of Running Man. The movie is basically the same concept as The Hunger Games--in order to control the population, people are chosen to participate in a game of survival. You can draw the parallel between the stories and talk about recurring themes (ELACC8RL)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/>
              <a:t>Clicking on the picture will bring up a Youtube video of The Twilight Zone episode “The Obsolete Man”. Watch through 6:36—Mr. Wordsworth is a librarian, and is found to be obsolete by the leader and his ‘bureaucracy’. They argue over whether something exists even if the bureaucracy doesn’t believe in it. Point of discussion: “You have no function Mr. Wordsworth. You are an anachronism, like a ghost from another time” Wordsworth (metaphorical name) is found to be obsolete and sentenced to “liquidation” (death)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/>
              <a:t>Clicking on the I,Robot picture will bring up the link to an Amazon.com page. Click on the “play trailer” button to play the trailer of the movie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/>
              <a:t>Clicking on the picture will bring up a link to the book trailer for “Matched”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935163"/>
            <a:ext cx="8229600" cy="438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16204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6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639763" indent="-11652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Merriweather"/>
              <a:buChar char="●"/>
              <a:defRPr sz="24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indent="-160655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Font typeface="Merriweather"/>
              <a:buChar char="●"/>
              <a:defRPr sz="21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187450" indent="-12700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462088" indent="-134937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Font typeface="Merriweather"/>
              <a:buChar char="●"/>
              <a:defRPr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1737360" indent="-121920" algn="l" rtl="0">
              <a:spcBef>
                <a:spcPts val="360"/>
              </a:spcBef>
              <a:buClr>
                <a:schemeClr val="accent5"/>
              </a:buClr>
              <a:buFont typeface="Merriweather"/>
              <a:buChar char="●"/>
              <a:defRPr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1920240" indent="-111760" algn="l" rtl="0">
              <a:spcBef>
                <a:spcPts val="320"/>
              </a:spcBef>
              <a:buClr>
                <a:schemeClr val="accent6"/>
              </a:buClr>
              <a:buFont typeface="Merriweather"/>
              <a:buChar char="●"/>
              <a:defRPr sz="1600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2194560" indent="-86360" algn="l" rtl="0">
              <a:spcBef>
                <a:spcPts val="320"/>
              </a:spcBef>
              <a:buClr>
                <a:schemeClr val="lt2"/>
              </a:buClr>
              <a:buFont typeface="Merriweather"/>
              <a:buChar char="•"/>
              <a:defRPr sz="16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2468880" indent="-93979" algn="l" rtl="0">
              <a:spcBef>
                <a:spcPts val="280"/>
              </a:spcBef>
              <a:buClr>
                <a:schemeClr val="lt2"/>
              </a:buClr>
              <a:buFont typeface="Merriweather"/>
              <a:buChar char="•"/>
              <a:defRPr sz="1400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 rot="5400000">
            <a:off x="5052218" y="2491582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 rot="5400000">
            <a:off x="861218" y="510382"/>
            <a:ext cx="521176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16204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6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639763" indent="-11652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Merriweather"/>
              <a:buChar char="●"/>
              <a:defRPr sz="24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indent="-160655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Font typeface="Merriweather"/>
              <a:buChar char="●"/>
              <a:defRPr sz="21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187450" indent="-12700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462088" indent="-134937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Font typeface="Merriweather"/>
              <a:buChar char="●"/>
              <a:defRPr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1737360" indent="-121920" algn="l" rtl="0">
              <a:spcBef>
                <a:spcPts val="360"/>
              </a:spcBef>
              <a:buClr>
                <a:schemeClr val="accent5"/>
              </a:buClr>
              <a:buFont typeface="Merriweather"/>
              <a:buChar char="●"/>
              <a:defRPr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1920240" indent="-111760" algn="l" rtl="0">
              <a:spcBef>
                <a:spcPts val="320"/>
              </a:spcBef>
              <a:buClr>
                <a:schemeClr val="accent6"/>
              </a:buClr>
              <a:buFont typeface="Merriweather"/>
              <a:buChar char="●"/>
              <a:defRPr sz="1600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2194560" indent="-86360" algn="l" rtl="0">
              <a:spcBef>
                <a:spcPts val="320"/>
              </a:spcBef>
              <a:buClr>
                <a:schemeClr val="lt2"/>
              </a:buClr>
              <a:buFont typeface="Merriweather"/>
              <a:buChar char="•"/>
              <a:defRPr sz="16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2468880" indent="-93979" algn="l" rtl="0">
              <a:spcBef>
                <a:spcPts val="280"/>
              </a:spcBef>
              <a:buClr>
                <a:schemeClr val="lt2"/>
              </a:buClr>
              <a:buFont typeface="Merriweather"/>
              <a:buChar char="•"/>
              <a:defRPr sz="1400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4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54EEC5"/>
              </a:buClr>
              <a:buFont typeface="Calibri"/>
              <a:buNone/>
              <a:defRPr sz="5600" b="1" cap="none" baseline="0">
                <a:solidFill>
                  <a:srgbClr val="54EE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chemeClr val="lt1"/>
              </a:buClr>
              <a:buFont typeface="Merriweather"/>
              <a:buNone/>
              <a:defRPr sz="2200">
                <a:solidFill>
                  <a:schemeClr val="lt1"/>
                </a:solidFill>
              </a:defRPr>
            </a:lvl1pPr>
            <a:lvl2pPr rtl="0">
              <a:buClr>
                <a:schemeClr val="lt1"/>
              </a:buClr>
              <a:buFont typeface="Merriweather"/>
              <a:buNone/>
              <a:defRPr sz="1800">
                <a:solidFill>
                  <a:schemeClr val="lt1"/>
                </a:solidFill>
              </a:defRPr>
            </a:lvl2pPr>
            <a:lvl3pPr rtl="0">
              <a:buClr>
                <a:schemeClr val="lt1"/>
              </a:buClr>
              <a:buFont typeface="Merriweather"/>
              <a:buNone/>
              <a:defRPr sz="1600">
                <a:solidFill>
                  <a:schemeClr val="lt1"/>
                </a:solidFill>
              </a:defRPr>
            </a:lvl3pPr>
            <a:lvl4pPr rtl="0">
              <a:buClr>
                <a:schemeClr val="lt1"/>
              </a:buClr>
              <a:buFont typeface="Merriweather"/>
              <a:buNone/>
              <a:defRPr sz="1400">
                <a:solidFill>
                  <a:schemeClr val="lt1"/>
                </a:solidFill>
              </a:defRPr>
            </a:lvl4pPr>
            <a:lvl5pPr rtl="0">
              <a:buClr>
                <a:schemeClr val="lt1"/>
              </a:buClr>
              <a:buFont typeface="Merriweather"/>
              <a:buNone/>
              <a:defRPr sz="1400">
                <a:solidFill>
                  <a:schemeClr val="lt1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920084"/>
            <a:ext cx="40385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648200" y="1920084"/>
            <a:ext cx="40385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855248"/>
            <a:ext cx="4040187" cy="6593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buClr>
                <a:schemeClr val="lt2"/>
              </a:buClr>
              <a:buFont typeface="Merriweather"/>
              <a:buNone/>
              <a:defRPr sz="2400" b="1" cap="none" baseline="0">
                <a:solidFill>
                  <a:schemeClr val="lt2"/>
                </a:solidFill>
              </a:defRPr>
            </a:lvl1pPr>
            <a:lvl2pPr rtl="0">
              <a:buFont typeface="Merriweather"/>
              <a:buNone/>
              <a:defRPr sz="2000" b="1"/>
            </a:lvl2pPr>
            <a:lvl3pPr rtl="0">
              <a:buFont typeface="Merriweather"/>
              <a:buNone/>
              <a:defRPr sz="1800" b="1"/>
            </a:lvl3pPr>
            <a:lvl4pPr rtl="0">
              <a:buFont typeface="Merriweather"/>
              <a:buNone/>
              <a:defRPr sz="1600" b="1"/>
            </a:lvl4pPr>
            <a:lvl5pPr rtl="0">
              <a:buFont typeface="Merriweather"/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645025" y="1859757"/>
            <a:ext cx="4041774" cy="654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buClr>
                <a:schemeClr val="lt2"/>
              </a:buClr>
              <a:buFont typeface="Merriweather"/>
              <a:buNone/>
              <a:defRPr sz="2400" b="1" cap="none" baseline="0">
                <a:solidFill>
                  <a:schemeClr val="lt2"/>
                </a:solidFill>
              </a:defRPr>
            </a:lvl1pPr>
            <a:lvl2pPr rtl="0">
              <a:buFont typeface="Merriweather"/>
              <a:buNone/>
              <a:defRPr sz="2000" b="1"/>
            </a:lvl2pPr>
            <a:lvl3pPr rtl="0">
              <a:buFont typeface="Merriweather"/>
              <a:buNone/>
              <a:defRPr sz="1800" b="1"/>
            </a:lvl3pPr>
            <a:lvl4pPr rtl="0">
              <a:buFont typeface="Merriweather"/>
              <a:buNone/>
              <a:defRPr sz="1600" b="1"/>
            </a:lvl4pPr>
            <a:lvl5pPr rtl="0">
              <a:buFont typeface="Merriweather"/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40187" cy="38457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774" cy="38457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2"/>
              </a:buClr>
              <a:buFont typeface="Calibri"/>
              <a:buNone/>
              <a:defRPr sz="5000" b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199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2"/>
              </a:buClr>
              <a:buFont typeface="Calibri"/>
              <a:buNone/>
              <a:defRPr sz="2600" b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1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buFont typeface="Merriweather"/>
              <a:buNone/>
              <a:defRPr sz="1400"/>
            </a:lvl1pPr>
            <a:lvl2pPr indent="0" algn="l" rtl="0">
              <a:buFont typeface="Merriweather"/>
              <a:buNone/>
              <a:defRPr sz="1200"/>
            </a:lvl2pPr>
            <a:lvl3pPr indent="0" algn="l" rtl="0">
              <a:buFont typeface="Merriweather"/>
              <a:buNone/>
              <a:defRPr sz="1000"/>
            </a:lvl3pPr>
            <a:lvl4pPr indent="0" algn="l" rtl="0">
              <a:buFont typeface="Merriweather"/>
              <a:buNone/>
              <a:defRPr sz="900"/>
            </a:lvl4pPr>
            <a:lvl5pPr indent="0" algn="l" rtl="0">
              <a:buFont typeface="Merriweather"/>
              <a:buNone/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600"/>
            </a:lvl2pPr>
            <a:lvl3pPr rtl="0">
              <a:defRPr sz="2400"/>
            </a:lvl3pPr>
            <a:lvl4pPr rtl="0">
              <a:defRPr sz="20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 rot="-10380000" flipH="1">
            <a:off x="3165475" y="1108074"/>
            <a:ext cx="5257800" cy="4114799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 rot="-10379999" flipH="1">
            <a:off x="8004175" y="5359399"/>
            <a:ext cx="155574" cy="155574"/>
          </a:xfrm>
          <a:prstGeom prst="rtTriangle">
            <a:avLst/>
          </a:prstGeom>
          <a:solidFill>
            <a:srgbClr val="FFFFFF"/>
          </a:solidFill>
          <a:ln w="12700" cap="flat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1476AB">
                  <a:alpha val="44705"/>
                </a:srgbClr>
              </a:gs>
              <a:gs pos="100000">
                <a:srgbClr val="0CE0EC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 rot="10800000" flipH="1">
            <a:off x="4381500" y="6219825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609600" y="1176995"/>
            <a:ext cx="2212848" cy="15826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Clr>
                <a:schemeClr val="lt2"/>
              </a:buClr>
              <a:buFont typeface="Calibri"/>
              <a:buNone/>
              <a:defRPr sz="2000" b="1">
                <a:solidFill>
                  <a:schemeClr val="lt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09600" y="2828784"/>
            <a:ext cx="2209799" cy="21793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250"/>
              </a:spcBef>
              <a:buFont typeface="Merriweather"/>
              <a:buNone/>
              <a:defRPr sz="1300"/>
            </a:lvl1pPr>
            <a:lvl2pPr rtl="0">
              <a:defRPr sz="1200"/>
            </a:lvl2pPr>
            <a:lvl3pPr rtl="0">
              <a:defRPr sz="1000"/>
            </a:lvl3pPr>
            <a:lvl4pPr rtl="0">
              <a:defRPr sz="900"/>
            </a:lvl4pPr>
            <a:lvl5pPr rtl="0"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2"/>
          </p:nvPr>
        </p:nvSpPr>
        <p:spPr>
          <a:xfrm rot="420000">
            <a:off x="3485792" y="1199516"/>
            <a:ext cx="4617719" cy="3931919"/>
          </a:xfrm>
          <a:prstGeom prst="rect">
            <a:avLst/>
          </a:prstGeom>
          <a:solidFill>
            <a:schemeClr val="dk2"/>
          </a:solidFill>
          <a:ln w="9525" cap="rnd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D2EBEE"/>
              </a:buClr>
              <a:buFont typeface="Merriweather"/>
              <a:buNone/>
              <a:defRPr sz="3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5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 rot="5400000">
            <a:off x="2377281" y="15081"/>
            <a:ext cx="438943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16204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6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639763" indent="-11652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Merriweather"/>
              <a:buChar char="●"/>
              <a:defRPr sz="24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indent="-160655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Font typeface="Merriweather"/>
              <a:buChar char="●"/>
              <a:defRPr sz="21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187450" indent="-12700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462088" indent="-134937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Font typeface="Merriweather"/>
              <a:buChar char="●"/>
              <a:defRPr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1737360" indent="-121920" algn="l" rtl="0">
              <a:spcBef>
                <a:spcPts val="360"/>
              </a:spcBef>
              <a:buClr>
                <a:schemeClr val="accent5"/>
              </a:buClr>
              <a:buFont typeface="Merriweather"/>
              <a:buChar char="●"/>
              <a:defRPr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1920240" indent="-111760" algn="l" rtl="0">
              <a:spcBef>
                <a:spcPts val="320"/>
              </a:spcBef>
              <a:buClr>
                <a:schemeClr val="accent6"/>
              </a:buClr>
              <a:buFont typeface="Merriweather"/>
              <a:buChar char="●"/>
              <a:defRPr sz="1600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2194560" indent="-86360" algn="l" rtl="0">
              <a:spcBef>
                <a:spcPts val="320"/>
              </a:spcBef>
              <a:buClr>
                <a:schemeClr val="lt2"/>
              </a:buClr>
              <a:buFont typeface="Merriweather"/>
              <a:buChar char="•"/>
              <a:defRPr sz="16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2468880" indent="-93979" algn="l" rtl="0">
              <a:spcBef>
                <a:spcPts val="280"/>
              </a:spcBef>
              <a:buClr>
                <a:schemeClr val="lt2"/>
              </a:buClr>
              <a:buFont typeface="Merriweather"/>
              <a:buChar char="•"/>
              <a:defRPr sz="1400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7D4FF"/>
            </a:gs>
            <a:gs pos="25000">
              <a:srgbClr val="2BCEFE"/>
            </a:gs>
            <a:gs pos="100000">
              <a:srgbClr val="002E3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-9525" y="-7937"/>
            <a:ext cx="9163050" cy="1041401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1476AB">
                  <a:alpha val="44705"/>
                </a:srgbClr>
              </a:gs>
              <a:gs pos="100000">
                <a:srgbClr val="0CE0EC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4381500" y="-7937"/>
            <a:ext cx="4762500" cy="638175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935163"/>
            <a:ext cx="8229600" cy="438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marR="0" indent="-116204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639763" marR="0" indent="-11652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Merriweather"/>
              <a:buChar char="●"/>
              <a:defRPr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-160655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Font typeface="Merriweather"/>
              <a:buChar char="●"/>
              <a:defRPr sz="21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187450" marR="0" indent="-12700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Font typeface="Merriweather"/>
              <a:buChar char="●"/>
              <a:defRPr sz="20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462088" marR="0" indent="-134937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Font typeface="Merriweather"/>
              <a:buChar char="●"/>
              <a:defRPr sz="20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1737360" marR="0" indent="-121920" algn="l" rtl="0">
              <a:spcBef>
                <a:spcPts val="360"/>
              </a:spcBef>
              <a:buClr>
                <a:schemeClr val="accent5"/>
              </a:buClr>
              <a:buFont typeface="Merriweather"/>
              <a:buChar char="●"/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1920240" marR="0" indent="-111760" algn="l" rtl="0">
              <a:spcBef>
                <a:spcPts val="320"/>
              </a:spcBef>
              <a:buClr>
                <a:schemeClr val="accent6"/>
              </a:buClr>
              <a:buFont typeface="Merriweather"/>
              <a:buChar char="●"/>
              <a:defRPr sz="1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2194560" marR="0" indent="-86360" algn="l" rtl="0">
              <a:spcBef>
                <a:spcPts val="320"/>
              </a:spcBef>
              <a:buClr>
                <a:schemeClr val="lt2"/>
              </a:buClr>
              <a:buFont typeface="Merriweather"/>
              <a:buChar char="•"/>
              <a:defRPr sz="1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2468880" marR="0" indent="-93979" algn="l" rtl="0">
              <a:spcBef>
                <a:spcPts val="280"/>
              </a:spcBef>
              <a:buClr>
                <a:schemeClr val="lt2"/>
              </a:buClr>
              <a:buFont typeface="Merriweather"/>
              <a:buChar char="•"/>
              <a:defRPr sz="1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rgbClr val="D2EBEE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grpSp>
        <p:nvGrpSpPr>
          <p:cNvPr id="16" name="Shape 16"/>
          <p:cNvGrpSpPr/>
          <p:nvPr/>
        </p:nvGrpSpPr>
        <p:grpSpPr>
          <a:xfrm>
            <a:off x="-29326" y="-14808"/>
            <a:ext cx="9198219" cy="1083716"/>
            <a:chOff x="-29322" y="-1971"/>
            <a:chExt cx="9198254" cy="1086266"/>
          </a:xfrm>
        </p:grpSpPr>
        <p:sp>
          <p:nvSpPr>
            <p:cNvPr id="17" name="Shape 17"/>
            <p:cNvSpPr/>
            <p:nvPr/>
          </p:nvSpPr>
          <p:spPr>
            <a:xfrm rot="-164307">
              <a:off x="-19044" y="216549"/>
              <a:ext cx="9163050" cy="649224"/>
            </a:xfrm>
            <a:custGeom>
              <a:avLst/>
              <a:gdLst/>
              <a:ahLst/>
              <a:cxnLst/>
              <a:rect l="0" t="0" r="0" b="0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 rot="-164308">
              <a:off x="-14309" y="290002"/>
              <a:ext cx="9175811" cy="530351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0" y="9906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8800" b="0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	Dystopian    	Literature</a:t>
            </a:r>
            <a:r>
              <a:rPr lang="en-US" sz="4000" b="0" i="0" u="none" strike="noStrike" cap="none" baseline="0" dirty="0" smtClean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4000" b="0" i="0" u="none" strike="noStrike" cap="none" baseline="0" dirty="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4419600" y="3276600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4419600" y="3276600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pic>
        <p:nvPicPr>
          <p:cNvPr id="108" name="Shape 10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895600" y="2743200"/>
            <a:ext cx="3352800" cy="2135188"/>
          </a:xfrm>
          <a:prstGeom prst="rect">
            <a:avLst/>
          </a:prstGeom>
        </p:spPr>
      </p:pic>
      <p:sp>
        <p:nvSpPr>
          <p:cNvPr id="109" name="Shape 109"/>
          <p:cNvSpPr txBox="1"/>
          <p:nvPr/>
        </p:nvSpPr>
        <p:spPr>
          <a:xfrm>
            <a:off x="1066800" y="5410200"/>
            <a:ext cx="7543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lang="en-US" sz="2400" b="0" i="0" u="none" strike="noStrike" cap="none" baseline="0" dirty="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Philosophical/Religious Control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730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25000"/>
              <a:buFont typeface="Merriweather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  </a:t>
            </a:r>
          </a:p>
          <a:p>
            <a:pPr marL="273050" marR="0" lvl="0" indent="-273050" algn="l" rtl="0">
              <a:spcBef>
                <a:spcPts val="560"/>
              </a:spcBef>
              <a:spcAft>
                <a:spcPts val="0"/>
              </a:spcAft>
              <a:buClr>
                <a:srgbClr val="0BD0D9"/>
              </a:buClr>
              <a:buSzPct val="25000"/>
              <a:buFont typeface="Merriweather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   Society is controlled by a philosophical or religious ideology often enforced through a dictatorship or theocratic government</a:t>
            </a:r>
          </a:p>
        </p:txBody>
      </p:sp>
      <p:pic>
        <p:nvPicPr>
          <p:cNvPr id="170" name="Shape 17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181600" y="1447800"/>
            <a:ext cx="3017838" cy="48323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Dystopian Protagonist 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4320" marR="0" lvl="0" indent="-27432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Often feels trapped and is struggling to escape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Questions the existing society and political systems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Believes or feels that something is terribly wrong with society in which he or she lives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Helps the audience recognize the negative aspects of the dystopian world through his or her perspective </a:t>
            </a:r>
          </a:p>
        </p:txBody>
      </p:sp>
      <p:pic>
        <p:nvPicPr>
          <p:cNvPr id="177" name="Shape 17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10200" y="1905000"/>
            <a:ext cx="2619375" cy="1743075"/>
          </a:xfrm>
          <a:prstGeom prst="rect">
            <a:avLst/>
          </a:prstGeom>
        </p:spPr>
      </p:pic>
      <p:pic>
        <p:nvPicPr>
          <p:cNvPr id="178" name="Shape 17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248400" y="3962400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Optional discussion questions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935163"/>
            <a:ext cx="8229600" cy="438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AutoNum type="arabicPeriod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Why would an author choose to write a novel about a futuristic society with serious and sometimes dangerous faults?</a:t>
            </a:r>
          </a:p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AutoNum type="arabicPeriod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What current trends, or ideas, exist in our world today that the author might be thinking of when writing this type of story? </a:t>
            </a:r>
          </a:p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AutoNum type="arabicPeriod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What benefits do dystopian stories lend to you and your world?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What is a Utopia? 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730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Char char="●"/>
            </a:pPr>
            <a:r>
              <a:rPr lang="en-US" sz="2800" b="0" i="0" u="none" strike="noStrike" cap="none" baseline="0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A place, state, or condition that is ideally perfect in respect of politics, laws, customs, and </a:t>
            </a:r>
            <a:r>
              <a:rPr lang="en-US" sz="2800" b="0" i="0" u="none" strike="noStrike" cap="none" baseline="0" dirty="0" smtClean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conditions.</a:t>
            </a:r>
            <a:endParaRPr lang="en-US" sz="2800" b="0" i="0" u="none" strike="noStrike" cap="none" baseline="0" dirty="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16" name="Shape 11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253037" y="2259013"/>
            <a:ext cx="3890962" cy="2539999"/>
          </a:xfrm>
          <a:prstGeom prst="rect">
            <a:avLst/>
          </a:prstGeom>
        </p:spPr>
      </p:pic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5253037" y="2259013"/>
            <a:ext cx="3890961" cy="254000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6858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Double Meaning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752600"/>
            <a:ext cx="701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TOPIA (</a:t>
            </a:r>
            <a:r>
              <a:rPr lang="en-US" sz="2800" dirty="0" err="1" smtClean="0">
                <a:solidFill>
                  <a:schemeClr val="bg1"/>
                </a:solidFill>
              </a:rPr>
              <a:t>topis</a:t>
            </a:r>
            <a:r>
              <a:rPr lang="en-US" sz="2800" dirty="0" smtClean="0">
                <a:solidFill>
                  <a:schemeClr val="bg1"/>
                </a:solidFill>
              </a:rPr>
              <a:t>) means PLACE in Greek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err="1" smtClean="0">
                <a:solidFill>
                  <a:schemeClr val="bg1"/>
                </a:solidFill>
              </a:rPr>
              <a:t>Ou-topia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OU means NO in Greek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(no place)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err="1" smtClean="0">
                <a:solidFill>
                  <a:schemeClr val="bg1"/>
                </a:solidFill>
              </a:rPr>
              <a:t>Eu-topia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EU means GOOD in Greek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(good place)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What is a Dystopia? 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4038599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730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Char char="●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Futuristic, imagined universe</a:t>
            </a:r>
          </a:p>
          <a:p>
            <a:pPr marL="273050" marR="0" lvl="0" indent="-2730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Char char="●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Oppressive societal control </a:t>
            </a:r>
          </a:p>
          <a:p>
            <a:pPr marL="273050" marR="0" lvl="0" indent="-2730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Char char="●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Perfect society is maintained through corporate, bureaucratic, technological, moral, or totalitarian control</a:t>
            </a:r>
          </a:p>
          <a:p>
            <a:pPr marL="273050" marR="0" lvl="0" indent="-2730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Char char="●"/>
            </a:pPr>
            <a:r>
              <a:rPr lang="en-US" sz="26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Dystopian literature criticizes current trends, norms, or political systems</a:t>
            </a:r>
          </a:p>
        </p:txBody>
      </p:sp>
      <p:pic>
        <p:nvPicPr>
          <p:cNvPr id="124" name="Shape 1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19600" y="1524000"/>
            <a:ext cx="2590800" cy="1822450"/>
          </a:xfrm>
          <a:prstGeom prst="rect">
            <a:avLst/>
          </a:prstGeom>
        </p:spPr>
      </p:pic>
      <p:pic>
        <p:nvPicPr>
          <p:cNvPr id="125" name="Shape 12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677025" y="2819400"/>
            <a:ext cx="2466975" cy="1847850"/>
          </a:xfrm>
          <a:prstGeom prst="rect">
            <a:avLst/>
          </a:prstGeom>
        </p:spPr>
      </p:pic>
      <p:pic>
        <p:nvPicPr>
          <p:cNvPr id="126" name="Shape 12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7086600" y="457200"/>
            <a:ext cx="2043113" cy="2209800"/>
          </a:xfrm>
          <a:prstGeom prst="rect">
            <a:avLst/>
          </a:prstGeom>
        </p:spPr>
      </p:pic>
      <p:pic>
        <p:nvPicPr>
          <p:cNvPr id="127" name="Shape 127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6019800" y="4953000"/>
            <a:ext cx="2847975" cy="1543049"/>
          </a:xfrm>
          <a:prstGeom prst="rect">
            <a:avLst/>
          </a:prstGeom>
        </p:spPr>
      </p:pic>
      <p:pic>
        <p:nvPicPr>
          <p:cNvPr id="128" name="Shape 12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4495800" y="3429000"/>
            <a:ext cx="1822449" cy="25146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Characteristics of Dystopian Society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4320" marR="0" lvl="0" indent="-27432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Propaganda is used to control citizens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Information, independent thought, and freedom are restricted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Figurehead or concept is worshipped by the citizens of the society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Citizens are under constant surveillance and have a fear of the outside world</a:t>
            </a:r>
          </a:p>
          <a:p>
            <a:pPr marL="274320" marR="0" lvl="0" indent="-274320" algn="l" rtl="0">
              <a:lnSpc>
                <a:spcPct val="75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Citizens live in a dehumanized state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876800" y="1752600"/>
            <a:ext cx="3657599" cy="24383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Characteristics of Dystopian Society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4320" marR="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 natural world is banished and distrusted</a:t>
            </a:r>
          </a:p>
          <a:p>
            <a:pPr marL="274320" marR="0" lvl="0" indent="-27432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Citizens conform to uniform expectations</a:t>
            </a:r>
          </a:p>
          <a:p>
            <a:pPr marL="274320" marR="0" lvl="0" indent="-27432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Individuality and dissent are bad</a:t>
            </a:r>
          </a:p>
          <a:p>
            <a:pPr marL="274320" marR="0" lvl="0" indent="-27432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Merriweather"/>
              <a:buChar char="●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Society is an illusion of a perfect utopian world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0" y="2133600"/>
            <a:ext cx="4191000" cy="34417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Types of Dystopian Controls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730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Merriweather"/>
              <a:buChar char="●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Corporate control: </a:t>
            </a:r>
          </a:p>
          <a:p>
            <a:pPr marL="273050" marR="0" lvl="0" indent="-273050" algn="l" rtl="0">
              <a:spcBef>
                <a:spcPts val="560"/>
              </a:spcBef>
              <a:spcAft>
                <a:spcPts val="0"/>
              </a:spcAft>
              <a:buClr>
                <a:srgbClr val="0BD0D9"/>
              </a:buClr>
              <a:buSzPct val="25000"/>
              <a:buFont typeface="Merriweather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   One of more of the large corporations control society through products, advertising, and the media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10200" y="1524000"/>
            <a:ext cx="2971800" cy="42830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Bureaucratic Control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0" y="1676400"/>
            <a:ext cx="3657600" cy="396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730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25000"/>
              <a:buFont typeface="Merriweather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   Society is controlled by a mindless bureaucracy through a tangle of red tape, relentless regulations, and incompetent government officials 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38600" y="1981200"/>
            <a:ext cx="4762500" cy="29813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000" b="0" i="0" u="none" strike="noStrike" cap="none" baseline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Technological Control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0" y="19050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730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25000"/>
              <a:buFont typeface="Merriweather"/>
              <a:buNone/>
            </a:pPr>
            <a:endParaRPr lang="en-US" sz="2800" b="0" i="0" u="none" strike="noStrike" cap="none" baseline="0" dirty="0" smtClean="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273050" marR="0" lvl="0" indent="-273050" algn="l" rtl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25000"/>
              <a:buFont typeface="Merriweather"/>
              <a:buNone/>
            </a:pPr>
            <a:r>
              <a:rPr lang="en-US" sz="2800" b="0" i="0" u="none" strike="noStrike" cap="none" baseline="0" dirty="0" smtClean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Society </a:t>
            </a:r>
            <a:r>
              <a:rPr lang="en-US" sz="2800" b="0" i="0" u="none" strike="noStrike" cap="none" baseline="0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is controlled by technology—through computers, robots, and/or scientific means</a:t>
            </a:r>
          </a:p>
          <a:p>
            <a:endParaRPr lang="en-US" sz="2800" b="0" i="0" u="none" strike="noStrike" cap="none" baseline="0" dirty="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63" name="Shape 1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95800" y="1371600"/>
            <a:ext cx="4343399" cy="43434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low">
  <a:themeElements>
    <a:clrScheme name="Flow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639</Words>
  <Application>Microsoft Office PowerPoint</Application>
  <PresentationFormat>On-screen Show (4:3)</PresentationFormat>
  <Paragraphs>54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 Dystopian     Literature </vt:lpstr>
      <vt:lpstr>What is a Utopia? </vt:lpstr>
      <vt:lpstr>Slide 3</vt:lpstr>
      <vt:lpstr>What is a Dystopia? </vt:lpstr>
      <vt:lpstr>Characteristics of Dystopian Society</vt:lpstr>
      <vt:lpstr>Characteristics of Dystopian Society</vt:lpstr>
      <vt:lpstr>Types of Dystopian Controls</vt:lpstr>
      <vt:lpstr>Bureaucratic Control</vt:lpstr>
      <vt:lpstr>Technological Control</vt:lpstr>
      <vt:lpstr>Philosophical/Religious Control</vt:lpstr>
      <vt:lpstr>Dystopian Protagonist </vt:lpstr>
      <vt:lpstr>Optional discussion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Dystopian Literature</dc:title>
  <dc:creator>Colon, Michaela A</dc:creator>
  <cp:lastModifiedBy>rozansky</cp:lastModifiedBy>
  <cp:revision>2</cp:revision>
  <dcterms:modified xsi:type="dcterms:W3CDTF">2014-05-20T01:52:27Z</dcterms:modified>
</cp:coreProperties>
</file>